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49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943600" cy="5143500"/>
          </a:xfrm>
          <a:prstGeom prst="rect">
            <a:avLst/>
          </a:prstGeom>
          <a:solidFill>
            <a:srgbClr val="0B0D26">
              <a:alpha val="8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0B0D26">
              <a:alpha val="4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1B7B1"/>
                </a:solidFill>
              </a:rPr>
              <a:t>PRE-SEED INVESTOR PRESENTATION</a:t>
            </a:r>
            <a:endParaRPr lang="en-US" sz="900" dirty="0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8640" y="642077"/>
            <a:ext cx="3474720" cy="59036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37160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Africa's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Immersive Digital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48640" y="36118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Digitizing destinations · Preserving culture · Enabling discovery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Africa's physical spaces to the digital economy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4251960"/>
            <a:ext cx="2286000" cy="36576"/>
          </a:xfrm>
          <a:prstGeom prst="rect">
            <a:avLst/>
          </a:prstGeom>
          <a:solidFill>
            <a:srgbClr val="11B7B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343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46177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DreemVR Technologies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78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2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THE PROBLEM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30352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Africa's Most Valuable Places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Digitally Invisible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384048" y="1627632"/>
            <a:ext cx="1572768" cy="2487168"/>
          </a:xfrm>
          <a:prstGeom prst="roundRect">
            <a:avLst>
              <a:gd name="adj" fmla="val 5814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1783080"/>
            <a:ext cx="411480" cy="411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8912" y="2258568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Undiscoverable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438912" y="2651760"/>
            <a:ext cx="1463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tourism destinations remain difficult to find online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2084832" y="1627632"/>
            <a:ext cx="1572768" cy="2487168"/>
          </a:xfrm>
          <a:prstGeom prst="roundRect">
            <a:avLst>
              <a:gd name="adj" fmla="val 5814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2616" y="1783080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139696" y="2258568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Risky Excursions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2139696" y="2651760"/>
            <a:ext cx="1463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face costly, logistically complex and unsafe physical trips</a:t>
            </a:r>
            <a:endParaRPr lang="en-US" sz="950" dirty="0"/>
          </a:p>
        </p:txBody>
      </p:sp>
      <p:sp>
        <p:nvSpPr>
          <p:cNvPr id="16" name="Shape 11"/>
          <p:cNvSpPr/>
          <p:nvPr/>
        </p:nvSpPr>
        <p:spPr>
          <a:xfrm>
            <a:off x="3785616" y="1627632"/>
            <a:ext cx="1572768" cy="2487168"/>
          </a:xfrm>
          <a:prstGeom prst="roundRect">
            <a:avLst>
              <a:gd name="adj" fmla="val 5814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1783080"/>
            <a:ext cx="411480" cy="411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840480" y="2258568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Loss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3840480" y="2651760"/>
            <a:ext cx="1463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Priceless heritage is disappearing without digital preservation</a:t>
            </a:r>
            <a:endParaRPr lang="en-US" sz="950" dirty="0"/>
          </a:p>
        </p:txBody>
      </p:sp>
      <p:sp>
        <p:nvSpPr>
          <p:cNvPr id="20" name="Shape 14"/>
          <p:cNvSpPr/>
          <p:nvPr/>
        </p:nvSpPr>
        <p:spPr>
          <a:xfrm>
            <a:off x="5486400" y="1627632"/>
            <a:ext cx="1572768" cy="2487168"/>
          </a:xfrm>
          <a:prstGeom prst="roundRect">
            <a:avLst>
              <a:gd name="adj" fmla="val 5814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4184" y="1783080"/>
            <a:ext cx="411480" cy="41148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541264" y="2258568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Digital Twin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5541264" y="2651760"/>
            <a:ext cx="1463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spaces lack immersive digital representations</a:t>
            </a:r>
            <a:endParaRPr lang="en-US" sz="950" dirty="0"/>
          </a:p>
        </p:txBody>
      </p:sp>
      <p:sp>
        <p:nvSpPr>
          <p:cNvPr id="24" name="Shape 17"/>
          <p:cNvSpPr/>
          <p:nvPr/>
        </p:nvSpPr>
        <p:spPr>
          <a:xfrm>
            <a:off x="7187184" y="1627632"/>
            <a:ext cx="1572768" cy="2487168"/>
          </a:xfrm>
          <a:prstGeom prst="roundRect">
            <a:avLst>
              <a:gd name="adj" fmla="val 5814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4968" y="1783080"/>
            <a:ext cx="411480" cy="41148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242048" y="2258568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Visibility Tools</a:t>
            </a:r>
            <a:endParaRPr lang="en-US" sz="1100" dirty="0"/>
          </a:p>
        </p:txBody>
      </p:sp>
      <p:sp>
        <p:nvSpPr>
          <p:cNvPr id="27" name="Text 19"/>
          <p:cNvSpPr/>
          <p:nvPr/>
        </p:nvSpPr>
        <p:spPr>
          <a:xfrm>
            <a:off x="7242048" y="2651760"/>
            <a:ext cx="1463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Governments lack modern destination intelligence infrastructure</a:t>
            </a:r>
            <a:endParaRPr lang="en-US" sz="950" dirty="0"/>
          </a:p>
        </p:txBody>
      </p:sp>
      <p:sp>
        <p:nvSpPr>
          <p:cNvPr id="28" name="Shape 20"/>
          <p:cNvSpPr/>
          <p:nvPr/>
        </p:nvSpPr>
        <p:spPr>
          <a:xfrm>
            <a:off x="457200" y="4233672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030815">
              <a:alpha val="80000"/>
            </a:srgbClr>
          </a:solidFill>
          <a:ln w="12700">
            <a:solidFill>
              <a:srgbClr val="11B7B1"/>
            </a:solidFill>
            <a:prstDash val="solid"/>
          </a:ln>
        </p:spPr>
      </p:sp>
      <p:sp>
        <p:nvSpPr>
          <p:cNvPr id="29" name="Text 21"/>
          <p:cNvSpPr/>
          <p:nvPr/>
        </p:nvSpPr>
        <p:spPr>
          <a:xfrm>
            <a:off x="640080" y="429768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"Physical spaces cannot fully participate in the digital economy if they do not exist digitally."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0B0D26">
              <a:alpha val="88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0B0D26">
              <a:alpha val="50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3 / 10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03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14400" y="201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THE SOLUTION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57200" y="54864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Digital Infrastructure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for Physical Spaces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1645920" y="1664208"/>
            <a:ext cx="1828800" cy="1828800"/>
          </a:xfrm>
          <a:prstGeom prst="ellipse">
            <a:avLst/>
          </a:prstGeom>
          <a:solidFill>
            <a:srgbClr val="11B7B1">
              <a:alpha val="90000"/>
            </a:srgbClr>
          </a:solidFill>
          <a:ln w="12700">
            <a:solidFill>
              <a:srgbClr val="333333"/>
            </a:solidFill>
            <a:prstDash val="solid"/>
          </a:ln>
          <a:effectLst>
            <a:outerShdw blurRad="279400" dist="50800" dir="2700000" algn="bl" rotWithShape="0">
              <a:srgbClr val="11B7B1">
                <a:alpha val="55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40" y="2057400"/>
            <a:ext cx="804672" cy="7863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261518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DreemVR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182880" y="150876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182880" y="161848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1554480" y="1783080"/>
            <a:ext cx="9144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182880" y="224028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182880" y="235000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1554480" y="2514600"/>
            <a:ext cx="9144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182880" y="297180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182880" y="308152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1554480" y="3246120"/>
            <a:ext cx="9144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3977640" y="150876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3977640" y="161848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Hospitality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3977640" y="1783080"/>
            <a:ext cx="91440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3977640" y="224028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5" name="Text 21"/>
          <p:cNvSpPr/>
          <p:nvPr/>
        </p:nvSpPr>
        <p:spPr>
          <a:xfrm>
            <a:off x="3977640" y="235000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3977640" y="2514600"/>
            <a:ext cx="91440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27" name="Shape 23"/>
          <p:cNvSpPr/>
          <p:nvPr/>
        </p:nvSpPr>
        <p:spPr>
          <a:xfrm>
            <a:off x="3977640" y="297180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10133A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8" name="Text 24"/>
          <p:cNvSpPr/>
          <p:nvPr/>
        </p:nvSpPr>
        <p:spPr>
          <a:xfrm>
            <a:off x="3977640" y="308152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</a:t>
            </a:r>
            <a:endParaRPr lang="en-US" sz="1200" dirty="0"/>
          </a:p>
        </p:txBody>
      </p:sp>
      <p:sp>
        <p:nvSpPr>
          <p:cNvPr id="29" name="Shape 25"/>
          <p:cNvSpPr/>
          <p:nvPr/>
        </p:nvSpPr>
        <p:spPr>
          <a:xfrm>
            <a:off x="3977640" y="3246120"/>
            <a:ext cx="914400" cy="0"/>
          </a:xfrm>
          <a:prstGeom prst="line">
            <a:avLst/>
          </a:prstGeom>
          <a:noFill/>
          <a:ln w="12700">
            <a:solidFill>
              <a:srgbClr val="11B7B1">
                <a:alpha val="35000"/>
              </a:srgbClr>
            </a:solidFill>
            <a:prstDash val="dash"/>
          </a:ln>
        </p:spPr>
      </p:sp>
      <p:sp>
        <p:nvSpPr>
          <p:cNvPr id="30" name="Text 26"/>
          <p:cNvSpPr/>
          <p:nvPr/>
        </p:nvSpPr>
        <p:spPr>
          <a:xfrm>
            <a:off x="274320" y="44348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80B0"/>
                </a:solidFill>
              </a:rPr>
              <a:t>Core Technologies:</a:t>
            </a:r>
            <a:endParaRPr lang="en-US" sz="900" dirty="0"/>
          </a:p>
        </p:txBody>
      </p:sp>
      <p:sp>
        <p:nvSpPr>
          <p:cNvPr id="31" name="Shape 27"/>
          <p:cNvSpPr/>
          <p:nvPr/>
        </p:nvSpPr>
        <p:spPr>
          <a:xfrm>
            <a:off x="274320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274320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360° Experiences</a:t>
            </a:r>
            <a:endParaRPr lang="en-US" sz="800" dirty="0"/>
          </a:p>
        </p:txBody>
      </p:sp>
      <p:sp>
        <p:nvSpPr>
          <p:cNvPr id="33" name="Shape 29"/>
          <p:cNvSpPr/>
          <p:nvPr/>
        </p:nvSpPr>
        <p:spPr>
          <a:xfrm>
            <a:off x="1709928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1709928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Reality</a:t>
            </a:r>
            <a:endParaRPr lang="en-US" sz="800" dirty="0"/>
          </a:p>
        </p:txBody>
      </p:sp>
      <p:sp>
        <p:nvSpPr>
          <p:cNvPr id="35" name="Shape 31"/>
          <p:cNvSpPr/>
          <p:nvPr/>
        </p:nvSpPr>
        <p:spPr>
          <a:xfrm>
            <a:off x="3145536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3145536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Computing</a:t>
            </a:r>
            <a:endParaRPr lang="en-US" sz="800" dirty="0"/>
          </a:p>
        </p:txBody>
      </p:sp>
      <p:sp>
        <p:nvSpPr>
          <p:cNvPr id="37" name="Shape 33"/>
          <p:cNvSpPr/>
          <p:nvPr/>
        </p:nvSpPr>
        <p:spPr>
          <a:xfrm>
            <a:off x="4581144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4581144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Splatting</a:t>
            </a:r>
            <a:endParaRPr lang="en-US" sz="800" dirty="0"/>
          </a:p>
        </p:txBody>
      </p:sp>
      <p:sp>
        <p:nvSpPr>
          <p:cNvPr id="39" name="Shape 35"/>
          <p:cNvSpPr/>
          <p:nvPr/>
        </p:nvSpPr>
        <p:spPr>
          <a:xfrm>
            <a:off x="6016752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6016752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</a:t>
            </a:r>
            <a:endParaRPr lang="en-US" sz="800" dirty="0"/>
          </a:p>
        </p:txBody>
      </p:sp>
      <p:sp>
        <p:nvSpPr>
          <p:cNvPr id="41" name="Shape 37"/>
          <p:cNvSpPr/>
          <p:nvPr/>
        </p:nvSpPr>
        <p:spPr>
          <a:xfrm>
            <a:off x="7452360" y="4663440"/>
            <a:ext cx="1298448" cy="256032"/>
          </a:xfrm>
          <a:prstGeom prst="roundRect">
            <a:avLst>
              <a:gd name="adj" fmla="val 17857"/>
            </a:avLst>
          </a:prstGeom>
          <a:solidFill>
            <a:srgbClr val="0A0E30">
              <a:alpha val="80000"/>
            </a:srgbClr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42" name="Text 38"/>
          <p:cNvSpPr/>
          <p:nvPr/>
        </p:nvSpPr>
        <p:spPr>
          <a:xfrm>
            <a:off x="7452360" y="4681728"/>
            <a:ext cx="129844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Mapping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80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4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04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PRODUCTS &amp; VERTICALS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Products. One Infrastructure Layer.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384048" y="1298448"/>
            <a:ext cx="1965960" cy="3520440"/>
          </a:xfrm>
          <a:prstGeom prst="roundRect">
            <a:avLst>
              <a:gd name="adj" fmla="val 5581"/>
            </a:avLst>
          </a:prstGeom>
          <a:solidFill>
            <a:srgbClr val="080C25">
              <a:alpha val="90000"/>
            </a:srgbClr>
          </a:solidFill>
          <a:ln w="10160">
            <a:solidFill>
              <a:srgbClr val="0D7A76">
                <a:alpha val="6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84048" y="1298448"/>
            <a:ext cx="1965960" cy="822960"/>
          </a:xfrm>
          <a:prstGeom prst="roundRect">
            <a:avLst>
              <a:gd name="adj" fmla="val 13333"/>
            </a:avLst>
          </a:prstGeom>
          <a:solidFill>
            <a:srgbClr val="0D7A76"/>
          </a:solidFill>
          <a:ln/>
        </p:spPr>
      </p:sp>
      <p:sp>
        <p:nvSpPr>
          <p:cNvPr id="10" name="Shape 7"/>
          <p:cNvSpPr/>
          <p:nvPr/>
        </p:nvSpPr>
        <p:spPr>
          <a:xfrm>
            <a:off x="384048" y="1709928"/>
            <a:ext cx="1965960" cy="411480"/>
          </a:xfrm>
          <a:prstGeom prst="rect">
            <a:avLst/>
          </a:prstGeom>
          <a:solidFill>
            <a:srgbClr val="0D7A76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856" y="1399032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38912" y="2157984"/>
            <a:ext cx="1847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TourismXR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75488" y="2633472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5488" y="2660904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Digitization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475488" y="3291840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75488" y="3319272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Tourism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475488" y="3950208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75488" y="3977640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Tourism Marketing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2505456" y="1298448"/>
            <a:ext cx="1965960" cy="3520440"/>
          </a:xfrm>
          <a:prstGeom prst="roundRect">
            <a:avLst>
              <a:gd name="adj" fmla="val 5581"/>
            </a:avLst>
          </a:prstGeom>
          <a:solidFill>
            <a:srgbClr val="080C25">
              <a:alpha val="90000"/>
            </a:srgbClr>
          </a:solidFill>
          <a:ln w="10160">
            <a:solidFill>
              <a:srgbClr val="0A5E8A">
                <a:alpha val="6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2505456" y="1298448"/>
            <a:ext cx="1965960" cy="822960"/>
          </a:xfrm>
          <a:prstGeom prst="roundRect">
            <a:avLst>
              <a:gd name="adj" fmla="val 13333"/>
            </a:avLst>
          </a:prstGeom>
          <a:solidFill>
            <a:srgbClr val="0A5E8A"/>
          </a:solidFill>
          <a:ln/>
        </p:spPr>
      </p:sp>
      <p:sp>
        <p:nvSpPr>
          <p:cNvPr id="21" name="Shape 17"/>
          <p:cNvSpPr/>
          <p:nvPr/>
        </p:nvSpPr>
        <p:spPr>
          <a:xfrm>
            <a:off x="2505456" y="1709928"/>
            <a:ext cx="1965960" cy="411480"/>
          </a:xfrm>
          <a:prstGeom prst="rect">
            <a:avLst/>
          </a:prstGeom>
          <a:solidFill>
            <a:srgbClr val="0A5E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5264" y="1399032"/>
            <a:ext cx="457200" cy="4572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2560320" y="2157984"/>
            <a:ext cx="1847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EduVerse Africa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2596896" y="2633472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2596896" y="2660904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Excursions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2596896" y="3291840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2596896" y="3319272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Immersive Learning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2596896" y="3950208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2596896" y="3977640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Experiences</a:t>
            </a:r>
            <a:endParaRPr lang="en-US" sz="1000" dirty="0"/>
          </a:p>
        </p:txBody>
      </p:sp>
      <p:sp>
        <p:nvSpPr>
          <p:cNvPr id="30" name="Shape 25"/>
          <p:cNvSpPr/>
          <p:nvPr/>
        </p:nvSpPr>
        <p:spPr>
          <a:xfrm>
            <a:off x="4626864" y="1298448"/>
            <a:ext cx="1965960" cy="3520440"/>
          </a:xfrm>
          <a:prstGeom prst="roundRect">
            <a:avLst>
              <a:gd name="adj" fmla="val 5581"/>
            </a:avLst>
          </a:prstGeom>
          <a:solidFill>
            <a:srgbClr val="080C25">
              <a:alpha val="90000"/>
            </a:srgbClr>
          </a:solidFill>
          <a:ln w="10160">
            <a:solidFill>
              <a:srgbClr val="6B3FA0">
                <a:alpha val="6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4626864" y="1298448"/>
            <a:ext cx="1965960" cy="822960"/>
          </a:xfrm>
          <a:prstGeom prst="roundRect">
            <a:avLst>
              <a:gd name="adj" fmla="val 13333"/>
            </a:avLst>
          </a:prstGeom>
          <a:solidFill>
            <a:srgbClr val="6B3FA0"/>
          </a:solidFill>
          <a:ln/>
        </p:spPr>
      </p:sp>
      <p:sp>
        <p:nvSpPr>
          <p:cNvPr id="32" name="Shape 27"/>
          <p:cNvSpPr/>
          <p:nvPr/>
        </p:nvSpPr>
        <p:spPr>
          <a:xfrm>
            <a:off x="4626864" y="1709928"/>
            <a:ext cx="1965960" cy="411480"/>
          </a:xfrm>
          <a:prstGeom prst="rect">
            <a:avLst/>
          </a:prstGeom>
          <a:solidFill>
            <a:srgbClr val="6B3FA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6672" y="1399032"/>
            <a:ext cx="457200" cy="457200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4681728" y="2157984"/>
            <a:ext cx="1847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MediverseXR Africa</a:t>
            </a:r>
            <a:endParaRPr lang="en-US" sz="1250" dirty="0"/>
          </a:p>
        </p:txBody>
      </p:sp>
      <p:sp>
        <p:nvSpPr>
          <p:cNvPr id="35" name="Shape 29"/>
          <p:cNvSpPr/>
          <p:nvPr/>
        </p:nvSpPr>
        <p:spPr>
          <a:xfrm>
            <a:off x="4718304" y="2633472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4718304" y="2660904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Training</a:t>
            </a:r>
            <a:endParaRPr lang="en-US" sz="1000" dirty="0"/>
          </a:p>
        </p:txBody>
      </p:sp>
      <p:sp>
        <p:nvSpPr>
          <p:cNvPr id="37" name="Shape 31"/>
          <p:cNvSpPr/>
          <p:nvPr/>
        </p:nvSpPr>
        <p:spPr>
          <a:xfrm>
            <a:off x="4718304" y="3291840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4718304" y="3319272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Documentation</a:t>
            </a:r>
            <a:endParaRPr lang="en-US" sz="1000" dirty="0"/>
          </a:p>
        </p:txBody>
      </p:sp>
      <p:sp>
        <p:nvSpPr>
          <p:cNvPr id="39" name="Shape 33"/>
          <p:cNvSpPr/>
          <p:nvPr/>
        </p:nvSpPr>
        <p:spPr>
          <a:xfrm>
            <a:off x="4718304" y="3950208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4718304" y="3977640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Education</a:t>
            </a:r>
            <a:endParaRPr lang="en-US" sz="1000" dirty="0"/>
          </a:p>
        </p:txBody>
      </p:sp>
      <p:sp>
        <p:nvSpPr>
          <p:cNvPr id="41" name="Shape 35"/>
          <p:cNvSpPr/>
          <p:nvPr/>
        </p:nvSpPr>
        <p:spPr>
          <a:xfrm>
            <a:off x="6748272" y="1298448"/>
            <a:ext cx="1965960" cy="3520440"/>
          </a:xfrm>
          <a:prstGeom prst="roundRect">
            <a:avLst>
              <a:gd name="adj" fmla="val 5581"/>
            </a:avLst>
          </a:prstGeom>
          <a:solidFill>
            <a:srgbClr val="080C25">
              <a:alpha val="90000"/>
            </a:srgbClr>
          </a:solidFill>
          <a:ln w="10160">
            <a:solidFill>
              <a:srgbClr val="0B6B5E">
                <a:alpha val="6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2" name="Shape 36"/>
          <p:cNvSpPr/>
          <p:nvPr/>
        </p:nvSpPr>
        <p:spPr>
          <a:xfrm>
            <a:off x="6748272" y="1298448"/>
            <a:ext cx="1965960" cy="822960"/>
          </a:xfrm>
          <a:prstGeom prst="roundRect">
            <a:avLst>
              <a:gd name="adj" fmla="val 13333"/>
            </a:avLst>
          </a:prstGeom>
          <a:solidFill>
            <a:srgbClr val="0B6B5E"/>
          </a:solidFill>
          <a:ln/>
        </p:spPr>
      </p:sp>
      <p:sp>
        <p:nvSpPr>
          <p:cNvPr id="43" name="Shape 37"/>
          <p:cNvSpPr/>
          <p:nvPr/>
        </p:nvSpPr>
        <p:spPr>
          <a:xfrm>
            <a:off x="6748272" y="1709928"/>
            <a:ext cx="1965960" cy="411480"/>
          </a:xfrm>
          <a:prstGeom prst="rect">
            <a:avLst/>
          </a:prstGeom>
          <a:solidFill>
            <a:srgbClr val="0B6B5E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1399032"/>
            <a:ext cx="457200" cy="457200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6803136" y="2157984"/>
            <a:ext cx="1847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Services</a:t>
            </a:r>
            <a:endParaRPr lang="en-US" sz="1250" dirty="0"/>
          </a:p>
        </p:txBody>
      </p:sp>
      <p:sp>
        <p:nvSpPr>
          <p:cNvPr id="46" name="Shape 39"/>
          <p:cNvSpPr/>
          <p:nvPr/>
        </p:nvSpPr>
        <p:spPr>
          <a:xfrm>
            <a:off x="6839712" y="2633472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47" name="Text 40"/>
          <p:cNvSpPr/>
          <p:nvPr/>
        </p:nvSpPr>
        <p:spPr>
          <a:xfrm>
            <a:off x="6839712" y="2660904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Splatting</a:t>
            </a:r>
            <a:endParaRPr lang="en-US" sz="1000" dirty="0"/>
          </a:p>
        </p:txBody>
      </p:sp>
      <p:sp>
        <p:nvSpPr>
          <p:cNvPr id="48" name="Shape 41"/>
          <p:cNvSpPr/>
          <p:nvPr/>
        </p:nvSpPr>
        <p:spPr>
          <a:xfrm>
            <a:off x="6839712" y="3291840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49" name="Text 42"/>
          <p:cNvSpPr/>
          <p:nvPr/>
        </p:nvSpPr>
        <p:spPr>
          <a:xfrm>
            <a:off x="6839712" y="3319272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Documentation</a:t>
            </a:r>
            <a:endParaRPr lang="en-US" sz="1000" dirty="0"/>
          </a:p>
        </p:txBody>
      </p:sp>
      <p:sp>
        <p:nvSpPr>
          <p:cNvPr id="50" name="Shape 43"/>
          <p:cNvSpPr/>
          <p:nvPr/>
        </p:nvSpPr>
        <p:spPr>
          <a:xfrm>
            <a:off x="6839712" y="3950208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0B1035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51" name="Text 44"/>
          <p:cNvSpPr/>
          <p:nvPr/>
        </p:nvSpPr>
        <p:spPr>
          <a:xfrm>
            <a:off x="6839712" y="3977640"/>
            <a:ext cx="1737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80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5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MARKET OPPORTUNITY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Massive Market. Multiple Revenue Streams.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274320" y="1143000"/>
            <a:ext cx="4389120" cy="3749040"/>
          </a:xfrm>
          <a:prstGeom prst="ellipse">
            <a:avLst/>
          </a:prstGeom>
          <a:solidFill>
            <a:srgbClr val="0D1030"/>
          </a:solidFill>
          <a:ln w="12700">
            <a:solidFill>
              <a:srgbClr val="11B7B1">
                <a:alpha val="4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572768"/>
            <a:ext cx="3383280" cy="2907792"/>
          </a:xfrm>
          <a:prstGeom prst="ellipse">
            <a:avLst/>
          </a:prstGeom>
          <a:solidFill>
            <a:srgbClr val="101540"/>
          </a:solidFill>
          <a:ln w="12700">
            <a:solidFill>
              <a:srgbClr val="11B7B1">
                <a:alpha val="6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417320" y="2029968"/>
            <a:ext cx="2103120" cy="1993392"/>
          </a:xfrm>
          <a:prstGeom prst="ellipse">
            <a:avLst/>
          </a:prstGeom>
          <a:solidFill>
            <a:srgbClr val="11B7B1">
              <a:alpha val="80000"/>
            </a:srgbClr>
          </a:solidFill>
          <a:ln w="12700">
            <a:solidFill>
              <a:srgbClr val="11B7B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0040" y="1207008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08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11480" y="15087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09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$2.5T+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20040" y="1847088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06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Tourism + XR + Spatial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822960" y="16276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0A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77240" y="19202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0B0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$180B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77240" y="2231136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 Addressable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481328" y="20848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417320" y="237744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$2.4B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463040" y="2724912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Near-term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Serviceable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937760" y="117043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DreemVR operates at the intersection of: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4937760" y="1508760"/>
            <a:ext cx="3794760" cy="676656"/>
          </a:xfrm>
          <a:prstGeom prst="roundRect">
            <a:avLst>
              <a:gd name="adj" fmla="val 10811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5102352" y="157276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Tech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315200" y="1572768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$765B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5102352" y="1865376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06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size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937760" y="2304288"/>
            <a:ext cx="3794760" cy="676656"/>
          </a:xfrm>
          <a:prstGeom prst="roundRect">
            <a:avLst>
              <a:gd name="adj" fmla="val 10811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5102352" y="2368296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XR / VR / AR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315200" y="2368296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$454B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5102352" y="2660904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06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size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937760" y="3099816"/>
            <a:ext cx="3794760" cy="676656"/>
          </a:xfrm>
          <a:prstGeom prst="roundRect">
            <a:avLst>
              <a:gd name="adj" fmla="val 10811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5102352" y="3163824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Computing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315200" y="3163824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$280B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5102352" y="34564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06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size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4937760" y="3895344"/>
            <a:ext cx="3794760" cy="676656"/>
          </a:xfrm>
          <a:prstGeom prst="roundRect">
            <a:avLst>
              <a:gd name="adj" fmla="val 10811"/>
            </a:avLst>
          </a:prstGeom>
          <a:solidFill>
            <a:srgbClr val="080C25">
              <a:alpha val="90000"/>
            </a:srgbClr>
          </a:solidFill>
          <a:ln w="635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5102352" y="3959352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Infrastructure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7315200" y="3959352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$1.1T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5102352" y="425196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06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size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4937760" y="4681728"/>
            <a:ext cx="3794760" cy="292608"/>
          </a:xfrm>
          <a:prstGeom prst="roundRect">
            <a:avLst>
              <a:gd name="adj" fmla="val 18750"/>
            </a:avLst>
          </a:prstGeom>
          <a:solidFill>
            <a:srgbClr val="0D1D40"/>
          </a:solidFill>
          <a:ln w="6350">
            <a:solidFill>
              <a:srgbClr val="11B7B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937760" y="4700016"/>
            <a:ext cx="3794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Africa's digital transformation is just beginning.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0" cy="5143500"/>
          </a:xfrm>
          <a:prstGeom prst="rect">
            <a:avLst/>
          </a:prstGeom>
          <a:solidFill>
            <a:srgbClr val="0B0D26">
              <a:alpha val="88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754880" y="0"/>
            <a:ext cx="4389120" cy="5143500"/>
          </a:xfrm>
          <a:prstGeom prst="rect">
            <a:avLst/>
          </a:prstGeom>
          <a:solidFill>
            <a:srgbClr val="0B0D26">
              <a:alpha val="55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6 / 10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06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TRACTION &amp; VALIDATION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57200" y="530352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Validation.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Momentum.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457200" y="1627632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1B7B1"/>
                </a:solidFill>
              </a:rPr>
              <a:t>COMPLETED</a:t>
            </a:r>
            <a:endParaRPr lang="en-US" sz="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947672"/>
            <a:ext cx="201168" cy="2011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3232" y="192938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Immersive showcase completed</a:t>
            </a:r>
            <a:endParaRPr lang="en-US" sz="10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313432"/>
            <a:ext cx="201168" cy="20116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13232" y="229514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demonstrations conducted</a:t>
            </a:r>
            <a:endParaRPr lang="en-US" sz="10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679192"/>
            <a:ext cx="201168" cy="20116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13232" y="266090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engagement underway</a:t>
            </a:r>
            <a:endParaRPr lang="en-US" sz="10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044952"/>
            <a:ext cx="201168" cy="20116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713232" y="302666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data room completed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57200" y="3502152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0A030"/>
                </a:solidFill>
              </a:rPr>
              <a:t>IN PROGRESS</a:t>
            </a:r>
            <a:endParaRPr lang="en-US" sz="900" dirty="0"/>
          </a:p>
        </p:txBody>
      </p:sp>
      <p:sp>
        <p:nvSpPr>
          <p:cNvPr id="19" name="Shape 12"/>
          <p:cNvSpPr/>
          <p:nvPr/>
        </p:nvSpPr>
        <p:spPr>
          <a:xfrm>
            <a:off x="457200" y="3822192"/>
            <a:ext cx="164592" cy="164592"/>
          </a:xfrm>
          <a:prstGeom prst="ellipse">
            <a:avLst/>
          </a:prstGeom>
          <a:solidFill>
            <a:srgbClr val="F0A0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713232" y="378561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&amp; tourism outreach initiated</a:t>
            </a:r>
            <a:endParaRPr lang="en-US" sz="1050" dirty="0"/>
          </a:p>
        </p:txBody>
      </p:sp>
      <p:sp>
        <p:nvSpPr>
          <p:cNvPr id="21" name="Shape 14"/>
          <p:cNvSpPr/>
          <p:nvPr/>
        </p:nvSpPr>
        <p:spPr>
          <a:xfrm>
            <a:off x="457200" y="4187952"/>
            <a:ext cx="164592" cy="164592"/>
          </a:xfrm>
          <a:prstGeom prst="ellipse">
            <a:avLst/>
          </a:prstGeom>
          <a:solidFill>
            <a:srgbClr val="F0A0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713232" y="415137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technology partnership discussions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457200" y="4553712"/>
            <a:ext cx="164592" cy="164592"/>
          </a:xfrm>
          <a:prstGeom prst="ellipse">
            <a:avLst/>
          </a:prstGeom>
          <a:solidFill>
            <a:srgbClr val="F0A0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17"/>
          <p:cNvSpPr/>
          <p:nvPr/>
        </p:nvSpPr>
        <p:spPr>
          <a:xfrm>
            <a:off x="713232" y="45171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Tourism-first GTM strategy established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5029200" y="1554480"/>
            <a:ext cx="1737360" cy="1371600"/>
          </a:xfrm>
          <a:prstGeom prst="roundRect">
            <a:avLst>
              <a:gd name="adj" fmla="val 6667"/>
            </a:avLst>
          </a:prstGeom>
          <a:solidFill>
            <a:srgbClr val="060A20">
              <a:alpha val="80000"/>
            </a:srgbClr>
          </a:solidFill>
          <a:ln w="1016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Text 19"/>
          <p:cNvSpPr/>
          <p:nvPr/>
        </p:nvSpPr>
        <p:spPr>
          <a:xfrm>
            <a:off x="5029200" y="173736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</a:t>
            </a:r>
            <a:endParaRPr lang="en-US" sz="3200" dirty="0"/>
          </a:p>
        </p:txBody>
      </p:sp>
      <p:sp>
        <p:nvSpPr>
          <p:cNvPr id="27" name="Text 20"/>
          <p:cNvSpPr/>
          <p:nvPr/>
        </p:nvSpPr>
        <p:spPr>
          <a:xfrm>
            <a:off x="5029200" y="23317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digitized</a:t>
            </a:r>
            <a:endParaRPr lang="en-US" sz="1000" dirty="0"/>
          </a:p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6949440" y="1554480"/>
            <a:ext cx="1737360" cy="1371600"/>
          </a:xfrm>
          <a:prstGeom prst="roundRect">
            <a:avLst>
              <a:gd name="adj" fmla="val 6667"/>
            </a:avLst>
          </a:prstGeom>
          <a:solidFill>
            <a:srgbClr val="060A20">
              <a:alpha val="80000"/>
            </a:srgbClr>
          </a:solidFill>
          <a:ln w="1016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9" name="Text 22"/>
          <p:cNvSpPr/>
          <p:nvPr/>
        </p:nvSpPr>
        <p:spPr>
          <a:xfrm>
            <a:off x="6949440" y="173736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3+</a:t>
            </a:r>
            <a:endParaRPr lang="en-US" sz="3200" dirty="0"/>
          </a:p>
        </p:txBody>
      </p:sp>
      <p:sp>
        <p:nvSpPr>
          <p:cNvPr id="30" name="Text 23"/>
          <p:cNvSpPr/>
          <p:nvPr/>
        </p:nvSpPr>
        <p:spPr>
          <a:xfrm>
            <a:off x="6949440" y="23317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demos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conducted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5029200" y="3108960"/>
            <a:ext cx="1737360" cy="1371600"/>
          </a:xfrm>
          <a:prstGeom prst="roundRect">
            <a:avLst>
              <a:gd name="adj" fmla="val 6667"/>
            </a:avLst>
          </a:prstGeom>
          <a:solidFill>
            <a:srgbClr val="060A20">
              <a:alpha val="80000"/>
            </a:srgbClr>
          </a:solidFill>
          <a:ln w="1016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2" name="Text 25"/>
          <p:cNvSpPr/>
          <p:nvPr/>
        </p:nvSpPr>
        <p:spPr>
          <a:xfrm>
            <a:off x="5029200" y="329184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</a:t>
            </a:r>
            <a:endParaRPr lang="en-US" sz="3200" dirty="0"/>
          </a:p>
        </p:txBody>
      </p:sp>
      <p:sp>
        <p:nvSpPr>
          <p:cNvPr id="33" name="Text 26"/>
          <p:cNvSpPr/>
          <p:nvPr/>
        </p:nvSpPr>
        <p:spPr>
          <a:xfrm>
            <a:off x="5029200" y="38862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Outreach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initiated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949440" y="3108960"/>
            <a:ext cx="1737360" cy="1371600"/>
          </a:xfrm>
          <a:prstGeom prst="roundRect">
            <a:avLst>
              <a:gd name="adj" fmla="val 6667"/>
            </a:avLst>
          </a:prstGeom>
          <a:solidFill>
            <a:srgbClr val="060A20">
              <a:alpha val="80000"/>
            </a:srgbClr>
          </a:solidFill>
          <a:ln w="10160">
            <a:solidFill>
              <a:srgbClr val="11B7B1">
                <a:alpha val="5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5" name="Text 28"/>
          <p:cNvSpPr/>
          <p:nvPr/>
        </p:nvSpPr>
        <p:spPr>
          <a:xfrm>
            <a:off x="6949440" y="329184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3200" dirty="0"/>
          </a:p>
        </p:txBody>
      </p:sp>
      <p:sp>
        <p:nvSpPr>
          <p:cNvPr id="36" name="Text 29"/>
          <p:cNvSpPr/>
          <p:nvPr/>
        </p:nvSpPr>
        <p:spPr>
          <a:xfrm>
            <a:off x="6949440" y="38862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room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82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7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07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BUSINESS MODEL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Revenue Streams Built for Scale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347472" y="1261872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75488" y="1335024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41248" y="1316736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 Digitization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41248" y="1609344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One-off project fees for digitizing physical spaces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47472" y="2157984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475488" y="2231136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41248" y="2212848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Hospitality Experiences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41248" y="2505456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Hotels, resorts, event venues — bespoke XR experiences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47472" y="3054096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475488" y="3127248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41248" y="310896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Deployments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41248" y="3401568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&amp; university virtual excursion packages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347472" y="3950208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475488" y="40233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41248" y="4005072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Deployments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41248" y="429768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training &amp; surgical documentation services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4681728" y="1261872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4809744" y="1335024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5175504" y="1316736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 &amp; Subscriptions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175504" y="1609344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SaaS — hosting, updates, analytics access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681728" y="2157984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4809744" y="2231136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5175504" y="2212848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Dreem Maps Platform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175504" y="2505456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revenue from destination discovery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4681728" y="3054096"/>
            <a:ext cx="3977640" cy="786384"/>
          </a:xfrm>
          <a:prstGeom prst="roundRect">
            <a:avLst>
              <a:gd name="adj" fmla="val 9302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3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4809744" y="3127248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5175504" y="310896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&amp; Intelligence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5175504" y="3401568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data insights sold to gov &amp; operators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347472" y="461772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11B7B1"/>
          </a:solidFill>
          <a:ln/>
        </p:spPr>
      </p:sp>
      <p:sp>
        <p:nvSpPr>
          <p:cNvPr id="37" name="Text 34"/>
          <p:cNvSpPr/>
          <p:nvPr/>
        </p:nvSpPr>
        <p:spPr>
          <a:xfrm>
            <a:off x="347472" y="463600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2066544" y="4626864"/>
            <a:ext cx="228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2450592" y="461772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0D8A85"/>
          </a:solidFill>
          <a:ln/>
        </p:spPr>
      </p:sp>
      <p:sp>
        <p:nvSpPr>
          <p:cNvPr id="40" name="Text 37"/>
          <p:cNvSpPr/>
          <p:nvPr/>
        </p:nvSpPr>
        <p:spPr>
          <a:xfrm>
            <a:off x="2450592" y="463600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Subscriptions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4169664" y="4626864"/>
            <a:ext cx="228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4553712" y="461772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0A6060"/>
          </a:solidFill>
          <a:ln/>
        </p:spPr>
      </p:sp>
      <p:sp>
        <p:nvSpPr>
          <p:cNvPr id="43" name="Text 40"/>
          <p:cNvSpPr/>
          <p:nvPr/>
        </p:nvSpPr>
        <p:spPr>
          <a:xfrm>
            <a:off x="4553712" y="463600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6272784" y="4626864"/>
            <a:ext cx="228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>
            <a:off x="6656832" y="461772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084040"/>
          </a:solidFill>
          <a:ln/>
        </p:spPr>
      </p:sp>
      <p:sp>
        <p:nvSpPr>
          <p:cNvPr id="46" name="Text 43"/>
          <p:cNvSpPr/>
          <p:nvPr/>
        </p:nvSpPr>
        <p:spPr>
          <a:xfrm>
            <a:off x="6656832" y="463600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82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8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08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COMPETITIVE ADVANTAGE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DreemVR Wins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347472" y="126187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66344" y="141732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6344" y="142646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87552" y="135331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Specialization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87552" y="164592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vertical focus on Africa's tourism sector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47472" y="213055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" y="228600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66344" y="229514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987552" y="222199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First-Mover Position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87552" y="251460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scaled XR destination platform exists in Africa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347472" y="299923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66344" y="315468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66344" y="316382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987552" y="309067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Ecosystem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987552" y="338328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Gov, tourism boards, institutions, tech partners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347472" y="386791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" y="402336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66344" y="403250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987552" y="395935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 Data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987552" y="425196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spatial data on African destinations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709160" y="126187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4828032" y="141732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828032" y="142646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349240" y="135331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Market Knowledge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5349240" y="164592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On-the-ground presence, relationships &amp; cultural insight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4709160" y="213055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4828032" y="228600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828032" y="229514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349240" y="222199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Dreem Maps Vision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5349240" y="251460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platform play — Google Maps for experiences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709160" y="299923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9" name="Shape 36"/>
          <p:cNvSpPr/>
          <p:nvPr/>
        </p:nvSpPr>
        <p:spPr>
          <a:xfrm>
            <a:off x="4828032" y="315468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828032" y="316382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5349240" y="309067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Gaussian Splatting</a:t>
            </a:r>
            <a:endParaRPr lang="en-US" sz="1200" dirty="0"/>
          </a:p>
        </p:txBody>
      </p:sp>
      <p:sp>
        <p:nvSpPr>
          <p:cNvPr id="42" name="Text 39"/>
          <p:cNvSpPr/>
          <p:nvPr/>
        </p:nvSpPr>
        <p:spPr>
          <a:xfrm>
            <a:off x="5349240" y="338328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Cutting-edge photorealistic capture capability</a:t>
            </a:r>
            <a:endParaRPr lang="en-US" sz="950" dirty="0"/>
          </a:p>
        </p:txBody>
      </p:sp>
      <p:sp>
        <p:nvSpPr>
          <p:cNvPr id="43" name="Shape 40"/>
          <p:cNvSpPr/>
          <p:nvPr/>
        </p:nvSpPr>
        <p:spPr>
          <a:xfrm>
            <a:off x="4709160" y="3867912"/>
            <a:ext cx="4096512" cy="749808"/>
          </a:xfrm>
          <a:prstGeom prst="roundRect">
            <a:avLst>
              <a:gd name="adj" fmla="val 9756"/>
            </a:avLst>
          </a:prstGeom>
          <a:solidFill>
            <a:srgbClr val="060A20">
              <a:alpha val="90000"/>
            </a:srgbClr>
          </a:solidFill>
          <a:ln w="6350">
            <a:solidFill>
              <a:srgbClr val="11B7B1">
                <a:alpha val="40000"/>
              </a:srgbClr>
            </a:solidFill>
            <a:prstDash val="solid"/>
          </a:ln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4" name="Shape 41"/>
          <p:cNvSpPr/>
          <p:nvPr/>
        </p:nvSpPr>
        <p:spPr>
          <a:xfrm>
            <a:off x="4828032" y="4023360"/>
            <a:ext cx="420624" cy="420624"/>
          </a:xfrm>
          <a:prstGeom prst="ellipse">
            <a:avLst/>
          </a:prstGeom>
          <a:solidFill>
            <a:srgbClr val="11B7B1">
              <a:alpha val="75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4828032" y="4032504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1B7B1"/>
                </a:solidFill>
              </a:rPr>
              <a:t>✦</a:t>
            </a:r>
            <a:endParaRPr lang="en-US" sz="1200" dirty="0"/>
          </a:p>
        </p:txBody>
      </p:sp>
      <p:sp>
        <p:nvSpPr>
          <p:cNvPr id="46" name="Text 43"/>
          <p:cNvSpPr/>
          <p:nvPr/>
        </p:nvSpPr>
        <p:spPr>
          <a:xfrm>
            <a:off x="5349240" y="3959352"/>
            <a:ext cx="33101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AI Infrastructure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5349240" y="4251960"/>
            <a:ext cx="33101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8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 destination intelligence &amp; personalization</a:t>
            </a:r>
            <a:endParaRPr lang="en-US" sz="950" dirty="0"/>
          </a:p>
        </p:txBody>
      </p:sp>
      <p:sp>
        <p:nvSpPr>
          <p:cNvPr id="48" name="Shape 45"/>
          <p:cNvSpPr/>
          <p:nvPr/>
        </p:nvSpPr>
        <p:spPr>
          <a:xfrm>
            <a:off x="347472" y="4709160"/>
            <a:ext cx="8449056" cy="256032"/>
          </a:xfrm>
          <a:prstGeom prst="roundRect">
            <a:avLst>
              <a:gd name="adj" fmla="val 21429"/>
            </a:avLst>
          </a:prstGeom>
          <a:solidFill>
            <a:srgbClr val="11B7B1">
              <a:alpha val="15000"/>
            </a:srgbClr>
          </a:solidFill>
          <a:ln/>
        </p:spPr>
      </p:sp>
      <p:sp>
        <p:nvSpPr>
          <p:cNvPr id="49" name="Text 46"/>
          <p:cNvSpPr/>
          <p:nvPr/>
        </p:nvSpPr>
        <p:spPr>
          <a:xfrm>
            <a:off x="347472" y="4727448"/>
            <a:ext cx="844905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 can copy technology.  They cannot easily replicate the ecosystem.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D26">
              <a:alpha val="78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0" y="489204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080"/>
                </a:solidFill>
              </a:rPr>
              <a:t>9 / 10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09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ROADMAP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Virtual Tours to Digital Infrastructure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438912" y="3154680"/>
            <a:ext cx="8229600" cy="0"/>
          </a:xfrm>
          <a:prstGeom prst="line">
            <a:avLst/>
          </a:prstGeom>
          <a:noFill/>
          <a:ln w="19050">
            <a:solidFill>
              <a:srgbClr val="11B7B1">
                <a:alpha val="4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01752" y="1115568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2025–2026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01752" y="1408176"/>
            <a:ext cx="1572768" cy="1627632"/>
          </a:xfrm>
          <a:prstGeom prst="roundRect">
            <a:avLst>
              <a:gd name="adj" fmla="val 5814"/>
            </a:avLst>
          </a:prstGeom>
          <a:solidFill>
            <a:srgbClr val="11B7B1"/>
          </a:solidFill>
          <a:ln/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01752" y="1444752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C0E8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01752" y="1700784"/>
            <a:ext cx="15727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Digitization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914400" y="2944368"/>
            <a:ext cx="347472" cy="347472"/>
          </a:xfrm>
          <a:prstGeom prst="ellipse">
            <a:avLst/>
          </a:prstGeom>
          <a:solidFill>
            <a:srgbClr val="11B7B1"/>
          </a:solidFill>
          <a:ln w="19050">
            <a:solidFill>
              <a:srgbClr val="11B7B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01752" y="3401568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TourismXR launch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01752" y="3749040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Ibeno Beach &amp; destinations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301752" y="4096512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First revenue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011680" y="1115568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2026–2027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2011680" y="1408176"/>
            <a:ext cx="1572768" cy="1627632"/>
          </a:xfrm>
          <a:prstGeom prst="roundRect">
            <a:avLst>
              <a:gd name="adj" fmla="val 5814"/>
            </a:avLst>
          </a:prstGeom>
          <a:solidFill>
            <a:srgbClr val="0F9990">
              <a:alpha val="92000"/>
            </a:srgbClr>
          </a:solidFill>
          <a:ln/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2011680" y="1444752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C0E8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2011680" y="1700784"/>
            <a:ext cx="15727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Gaussian Splatting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2624328" y="2944368"/>
            <a:ext cx="347472" cy="347472"/>
          </a:xfrm>
          <a:prstGeom prst="ellipse">
            <a:avLst/>
          </a:prstGeom>
          <a:solidFill>
            <a:srgbClr val="0F9990"/>
          </a:solidFill>
          <a:ln w="19050">
            <a:solidFill>
              <a:srgbClr val="11B7B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011680" y="3401568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Advanced capture ops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2011680" y="3749040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EduVerse Africa launch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2011680" y="4096512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Partnership growth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3721608" y="1115568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2027–2028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3721608" y="1408176"/>
            <a:ext cx="1572768" cy="1627632"/>
          </a:xfrm>
          <a:prstGeom prst="roundRect">
            <a:avLst>
              <a:gd name="adj" fmla="val 5814"/>
            </a:avLst>
          </a:prstGeom>
          <a:solidFill>
            <a:srgbClr val="0A7A75">
              <a:alpha val="84000"/>
            </a:srgbClr>
          </a:solidFill>
          <a:ln/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3721608" y="1444752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C0E8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3721608" y="1700784"/>
            <a:ext cx="15727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Integration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334256" y="2944368"/>
            <a:ext cx="347472" cy="347472"/>
          </a:xfrm>
          <a:prstGeom prst="ellipse">
            <a:avLst/>
          </a:prstGeom>
          <a:solidFill>
            <a:srgbClr val="0A7A75"/>
          </a:solidFill>
          <a:ln w="19050">
            <a:solidFill>
              <a:srgbClr val="11B7B1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721608" y="3401568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AI-powered experiences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3721608" y="3749040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MediverseXR rollout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3721608" y="4096512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Data monetization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5431536" y="1115568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2028–2029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5431536" y="1408176"/>
            <a:ext cx="1572768" cy="1627632"/>
          </a:xfrm>
          <a:prstGeom prst="roundRect">
            <a:avLst>
              <a:gd name="adj" fmla="val 5814"/>
            </a:avLst>
          </a:prstGeom>
          <a:solidFill>
            <a:srgbClr val="075E5A">
              <a:alpha val="76000"/>
            </a:srgbClr>
          </a:solidFill>
          <a:ln/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5431536" y="1444752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C0E8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800" dirty="0"/>
          </a:p>
        </p:txBody>
      </p:sp>
      <p:sp>
        <p:nvSpPr>
          <p:cNvPr id="36" name="Text 33"/>
          <p:cNvSpPr/>
          <p:nvPr/>
        </p:nvSpPr>
        <p:spPr>
          <a:xfrm>
            <a:off x="5431536" y="1700784"/>
            <a:ext cx="15727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Dreem Maps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6044184" y="2944368"/>
            <a:ext cx="347472" cy="347472"/>
          </a:xfrm>
          <a:prstGeom prst="ellipse">
            <a:avLst/>
          </a:prstGeom>
          <a:solidFill>
            <a:srgbClr val="075E5A"/>
          </a:solidFill>
          <a:ln w="19050">
            <a:solidFill>
              <a:srgbClr val="11B7B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5431536" y="3401568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Platform marketplace live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5431536" y="3749040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Government data contracts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5431536" y="4096512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Series A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7141464" y="1115568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2029–2030</a:t>
            </a:r>
            <a:endParaRPr lang="en-US" sz="900" dirty="0"/>
          </a:p>
        </p:txBody>
      </p:sp>
      <p:sp>
        <p:nvSpPr>
          <p:cNvPr id="42" name="Shape 39"/>
          <p:cNvSpPr/>
          <p:nvPr/>
        </p:nvSpPr>
        <p:spPr>
          <a:xfrm>
            <a:off x="7141464" y="1408176"/>
            <a:ext cx="1572768" cy="1627632"/>
          </a:xfrm>
          <a:prstGeom prst="roundRect">
            <a:avLst>
              <a:gd name="adj" fmla="val 5814"/>
            </a:avLst>
          </a:prstGeom>
          <a:solidFill>
            <a:srgbClr val="044040">
              <a:alpha val="68000"/>
            </a:srgbClr>
          </a:solidFill>
          <a:ln/>
          <a:effectLst>
            <a:outerShdw blurRad="177800" dist="38100" dir="27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7141464" y="1444752"/>
            <a:ext cx="15727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C0E8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5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7141464" y="1700784"/>
            <a:ext cx="15727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Twin Infra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7754112" y="2944368"/>
            <a:ext cx="347472" cy="347472"/>
          </a:xfrm>
          <a:prstGeom prst="ellipse">
            <a:avLst/>
          </a:prstGeom>
          <a:solidFill>
            <a:srgbClr val="044040"/>
          </a:solidFill>
          <a:ln w="19050">
            <a:solidFill>
              <a:srgbClr val="11B7B1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141464" y="3401568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National digital twin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7141464" y="3749040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B2G revenue dominant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7141464" y="4096512"/>
            <a:ext cx="15727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9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Continental expansion</a:t>
            </a:r>
            <a:endParaRPr lang="en-US" sz="900" dirty="0"/>
          </a:p>
        </p:txBody>
      </p:sp>
      <p:sp>
        <p:nvSpPr>
          <p:cNvPr id="49" name="Shape 46"/>
          <p:cNvSpPr/>
          <p:nvPr/>
        </p:nvSpPr>
        <p:spPr>
          <a:xfrm>
            <a:off x="347472" y="4663440"/>
            <a:ext cx="8449056" cy="329184"/>
          </a:xfrm>
          <a:prstGeom prst="roundRect">
            <a:avLst>
              <a:gd name="adj" fmla="val 16667"/>
            </a:avLst>
          </a:prstGeom>
          <a:solidFill>
            <a:srgbClr val="060A20">
              <a:alpha val="80000"/>
            </a:srgbClr>
          </a:solidFill>
          <a:ln/>
        </p:spPr>
      </p:sp>
      <p:sp>
        <p:nvSpPr>
          <p:cNvPr id="50" name="Text 47"/>
          <p:cNvSpPr/>
          <p:nvPr/>
        </p:nvSpPr>
        <p:spPr>
          <a:xfrm>
            <a:off x="822960" y="468172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Experiences</a:t>
            </a:r>
            <a:endParaRPr lang="en-US" sz="1100" dirty="0"/>
          </a:p>
        </p:txBody>
      </p:sp>
      <p:sp>
        <p:nvSpPr>
          <p:cNvPr id="51" name="Text 48"/>
          <p:cNvSpPr/>
          <p:nvPr/>
        </p:nvSpPr>
        <p:spPr>
          <a:xfrm>
            <a:off x="2331720" y="468172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52" name="Text 49"/>
          <p:cNvSpPr/>
          <p:nvPr/>
        </p:nvSpPr>
        <p:spPr>
          <a:xfrm>
            <a:off x="3840480" y="468172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5349240" y="468172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54" name="Text 51"/>
          <p:cNvSpPr/>
          <p:nvPr/>
        </p:nvSpPr>
        <p:spPr>
          <a:xfrm>
            <a:off x="6858000" y="468172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B0D26">
              <a:alpha val="88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B0D26">
              <a:alpha val="50000"/>
            </a:srgbClr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37160"/>
            <a:ext cx="411480" cy="4023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828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10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14400" y="2011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1B7B1"/>
                </a:solidFill>
              </a:rPr>
              <a:t>THE ASK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54864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Us in Building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Africa's Immersive Future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347472" y="1664208"/>
            <a:ext cx="3840480" cy="777240"/>
          </a:xfrm>
          <a:prstGeom prst="roundRect">
            <a:avLst>
              <a:gd name="adj" fmla="val 11765"/>
            </a:avLst>
          </a:prstGeom>
          <a:solidFill>
            <a:srgbClr val="11B7B1"/>
          </a:solidFill>
          <a:ln/>
          <a:effectLst>
            <a:outerShdw blurRad="279400" dist="50800" dir="2700000" algn="bl" rotWithShape="0">
              <a:srgbClr val="11B7B1">
                <a:alpha val="4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47472" y="170992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0B0D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Investment Opportunity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47472" y="193852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0D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to 10% Equity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347472" y="258775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47472" y="2880360"/>
            <a:ext cx="3840480" cy="329184"/>
          </a:xfrm>
          <a:prstGeom prst="roundRect">
            <a:avLst>
              <a:gd name="adj" fmla="val 13889"/>
            </a:avLst>
          </a:prstGeom>
          <a:solidFill>
            <a:srgbClr val="11B7B1">
              <a:alpha val="7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475488" y="2907792"/>
            <a:ext cx="548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" y="2916936"/>
            <a:ext cx="3017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Technology Development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347472" y="3255264"/>
            <a:ext cx="3840480" cy="329184"/>
          </a:xfrm>
          <a:prstGeom prst="roundRect">
            <a:avLst>
              <a:gd name="adj" fmla="val 13889"/>
            </a:avLst>
          </a:prstGeom>
          <a:solidFill>
            <a:srgbClr val="0D8A85">
              <a:alpha val="70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475488" y="3282696"/>
            <a:ext cx="548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69848" y="3291840"/>
            <a:ext cx="3017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&amp; Capture Infrastructure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47472" y="3630168"/>
            <a:ext cx="3840480" cy="329184"/>
          </a:xfrm>
          <a:prstGeom prst="roundRect">
            <a:avLst>
              <a:gd name="adj" fmla="val 13889"/>
            </a:avLst>
          </a:prstGeom>
          <a:solidFill>
            <a:srgbClr val="097870">
              <a:alpha val="7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475488" y="3657600"/>
            <a:ext cx="548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69848" y="3666744"/>
            <a:ext cx="3017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&amp; Marketing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347472" y="4005072"/>
            <a:ext cx="3840480" cy="329184"/>
          </a:xfrm>
          <a:prstGeom prst="roundRect">
            <a:avLst>
              <a:gd name="adj" fmla="val 13889"/>
            </a:avLst>
          </a:prstGeom>
          <a:solidFill>
            <a:srgbClr val="065E5A">
              <a:alpha val="70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475488" y="4032504"/>
            <a:ext cx="548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069848" y="4041648"/>
            <a:ext cx="3017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347472" y="4379976"/>
            <a:ext cx="3840480" cy="329184"/>
          </a:xfrm>
          <a:prstGeom prst="roundRect">
            <a:avLst>
              <a:gd name="adj" fmla="val 13889"/>
            </a:avLst>
          </a:prstGeom>
          <a:solidFill>
            <a:srgbClr val="044040">
              <a:alpha val="70000"/>
            </a:srgbClr>
          </a:solidFill>
          <a:ln/>
        </p:spPr>
      </p:sp>
      <p:sp>
        <p:nvSpPr>
          <p:cNvPr id="25" name="Text 22"/>
          <p:cNvSpPr/>
          <p:nvPr/>
        </p:nvSpPr>
        <p:spPr>
          <a:xfrm>
            <a:off x="475488" y="4407408"/>
            <a:ext cx="548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1069848" y="4416552"/>
            <a:ext cx="3017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Development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754880" y="1664208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1B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OUTCOMES</a:t>
            </a:r>
            <a:endParaRPr lang="en-US" sz="900" dirty="0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1993392"/>
            <a:ext cx="219456" cy="219456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5029200" y="1984248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tourism digitization across Africa</a:t>
            </a:r>
            <a:endParaRPr lang="en-US" sz="1100" dirty="0"/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2414016"/>
            <a:ext cx="219456" cy="219456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5029200" y="2404872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new verticals: EduVerse &amp; MediverseXR</a:t>
            </a:r>
            <a:endParaRPr lang="en-US" sz="1100" dirty="0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2834640"/>
            <a:ext cx="219456" cy="219456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5029200" y="282549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government &amp; enterprise partnerships</a:t>
            </a:r>
            <a:endParaRPr lang="en-US" sz="1100" dirty="0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3255264"/>
            <a:ext cx="219456" cy="219456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5029200" y="324612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launch Dreem Maps platform</a:t>
            </a:r>
            <a:endParaRPr lang="en-US" sz="1100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3675888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5029200" y="366674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 market growth &amp; revenue</a:t>
            </a:r>
            <a:endParaRPr lang="en-US" sz="1100" dirty="0"/>
          </a:p>
        </p:txBody>
      </p:sp>
      <p:sp>
        <p:nvSpPr>
          <p:cNvPr id="38" name="Shape 30"/>
          <p:cNvSpPr/>
          <p:nvPr/>
        </p:nvSpPr>
        <p:spPr>
          <a:xfrm>
            <a:off x="4754880" y="4096512"/>
            <a:ext cx="3977640" cy="566928"/>
          </a:xfrm>
          <a:prstGeom prst="roundRect">
            <a:avLst>
              <a:gd name="adj" fmla="val 12903"/>
            </a:avLst>
          </a:prstGeom>
          <a:solidFill>
            <a:srgbClr val="060A20">
              <a:alpha val="80000"/>
            </a:srgbClr>
          </a:solidFill>
          <a:ln w="12700">
            <a:solidFill>
              <a:srgbClr val="11B7B1"/>
            </a:solidFill>
            <a:prstDash val="solid"/>
          </a:ln>
        </p:spPr>
      </p:sp>
      <p:sp>
        <p:nvSpPr>
          <p:cNvPr id="39" name="Text 31"/>
          <p:cNvSpPr/>
          <p:nvPr/>
        </p:nvSpPr>
        <p:spPr>
          <a:xfrm>
            <a:off x="4754880" y="4133088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"DreemVR is building the digital access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97D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for Africa's physical world."</a:t>
            </a:r>
            <a:endParaRPr lang="en-US" sz="1100" dirty="0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663440"/>
            <a:ext cx="384048" cy="374904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822960" y="4681728"/>
            <a:ext cx="5029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07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Edikeneabasi  Peters  ·  Founder ·  DreemVR Technologies</a:t>
            </a:r>
            <a:endParaRPr lang="en-US" sz="1000" dirty="0"/>
          </a:p>
        </p:txBody>
      </p:sp>
      <p:pic>
        <p:nvPicPr>
          <p:cNvPr id="42" name="Image 7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32290" y="4734008"/>
            <a:ext cx="2275606" cy="386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718</Words>
  <Application>Microsoft Office PowerPoint</Application>
  <PresentationFormat>On-screen Show (16:9)</PresentationFormat>
  <Paragraphs>251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DreemVR Technologies — Investor Pitch Deck</dc:title>
  <dc:subject>PptxGenJS Presentation</dc:subject>
  <dc:creator>Edikeneabasi Edem Peters</dc:creator>
  <cp:lastModifiedBy>Edikeneabasi Peters</cp:lastModifiedBy>
  <cp:revision>2</cp:revision>
  <dcterms:created xsi:type="dcterms:W3CDTF">2026-06-17T20:55:36Z</dcterms:created>
  <dcterms:modified xsi:type="dcterms:W3CDTF">2026-06-17T21:08:44Z</dcterms:modified>
</cp:coreProperties>
</file>